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8288000" cy="10287000"/>
  <p:notesSz cx="6858000" cy="9144000"/>
  <p:embeddedFontLst>
    <p:embeddedFont>
      <p:font typeface="Bodoni MT" panose="02070603080606020203" pitchFamily="18"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303" autoAdjust="0"/>
    <p:restoredTop sz="95020" autoAdjust="0"/>
  </p:normalViewPr>
  <p:slideViewPr>
    <p:cSldViewPr>
      <p:cViewPr varScale="1">
        <p:scale>
          <a:sx n="54" d="100"/>
          <a:sy n="54" d="100"/>
        </p:scale>
        <p:origin x="82" y="41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1435B-0786-F8B1-8B49-F5F4D8FA156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272586-02CE-F672-225B-1980D22F314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40E8C1A1-C151-CB11-5CCC-032231BEA2D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a:extLst>
              <a:ext uri="{FF2B5EF4-FFF2-40B4-BE49-F238E27FC236}">
                <a16:creationId xmlns:a16="http://schemas.microsoft.com/office/drawing/2014/main" id="{AE708E0C-BF40-7110-F43D-ADD9BF9F31F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a:extLst>
              <a:ext uri="{FF2B5EF4-FFF2-40B4-BE49-F238E27FC236}">
                <a16:creationId xmlns:a16="http://schemas.microsoft.com/office/drawing/2014/main" id="{EAD070F2-0309-1781-BA6A-E1E71141F48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a:extLst>
              <a:ext uri="{FF2B5EF4-FFF2-40B4-BE49-F238E27FC236}">
                <a16:creationId xmlns:a16="http://schemas.microsoft.com/office/drawing/2014/main" id="{407E3953-ECD2-8752-7639-27D362649A3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a:extLst>
              <a:ext uri="{FF2B5EF4-FFF2-40B4-BE49-F238E27FC236}">
                <a16:creationId xmlns:a16="http://schemas.microsoft.com/office/drawing/2014/main" id="{E0DF5373-FBE5-ADAF-67D2-87FB3C8F874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812282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00"/>
                </a:solidFill>
                <a:latin typeface="Graphik Regular" panose="020B0503030202060203" pitchFamily="34" charset="0"/>
              </a:rPr>
              <a:t>PROJECT</a:t>
            </a:r>
            <a:r>
              <a:rPr lang="en-US" sz="10533" spc="-105" dirty="0">
                <a:solidFill>
                  <a:srgbClr val="FFFFFF"/>
                </a:solidFill>
                <a:latin typeface="Graphik Regular" panose="020B0503030202060203" pitchFamily="34" charset="0"/>
              </a:rPr>
              <a:t> </a:t>
            </a:r>
          </a:p>
          <a:p>
            <a:pPr algn="ctr">
              <a:lnSpc>
                <a:spcPts val="11059"/>
              </a:lnSpc>
            </a:pPr>
            <a:r>
              <a:rPr lang="en-US" sz="10533" spc="-105" dirty="0">
                <a:solidFill>
                  <a:srgbClr val="FFFFFF"/>
                </a:solidFill>
                <a:latin typeface="Graphik Regular" panose="020B0503030202060203" pitchFamily="34" charset="0"/>
              </a:rPr>
              <a:t>Social</a:t>
            </a:r>
          </a:p>
          <a:p>
            <a:pPr algn="ctr">
              <a:lnSpc>
                <a:spcPts val="11059"/>
              </a:lnSpc>
            </a:pPr>
            <a:r>
              <a:rPr lang="en-US" sz="10533" spc="-105" dirty="0">
                <a:solidFill>
                  <a:srgbClr val="FFFFFF"/>
                </a:solidFill>
                <a:latin typeface="Graphik Regular" panose="020B0503030202060203" pitchFamily="34" charset="0"/>
              </a:rPr>
              <a:t>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E8875-EE3E-796D-218F-4732FD0857C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14C9A8D-74B5-837D-EDD3-C0C16AB377A8}"/>
              </a:ext>
            </a:extLst>
          </p:cNvPr>
          <p:cNvGrpSpPr/>
          <p:nvPr/>
        </p:nvGrpSpPr>
        <p:grpSpPr>
          <a:xfrm>
            <a:off x="555213" y="9490985"/>
            <a:ext cx="17253775" cy="2017079"/>
            <a:chOff x="0" y="0"/>
            <a:chExt cx="23005033" cy="2689439"/>
          </a:xfrm>
        </p:grpSpPr>
        <p:pic>
          <p:nvPicPr>
            <p:cNvPr id="3" name="Picture 3">
              <a:extLst>
                <a:ext uri="{FF2B5EF4-FFF2-40B4-BE49-F238E27FC236}">
                  <a16:creationId xmlns:a16="http://schemas.microsoft.com/office/drawing/2014/main" id="{966C8FB0-B479-4184-4004-EC4883798D02}"/>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a:extLst>
                <a:ext uri="{FF2B5EF4-FFF2-40B4-BE49-F238E27FC236}">
                  <a16:creationId xmlns:a16="http://schemas.microsoft.com/office/drawing/2014/main" id="{32198C85-C8ED-D263-F4A5-68D7D748261F}"/>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a:extLst>
                <a:ext uri="{FF2B5EF4-FFF2-40B4-BE49-F238E27FC236}">
                  <a16:creationId xmlns:a16="http://schemas.microsoft.com/office/drawing/2014/main" id="{C5F6B7E0-B6A0-48E3-5FA1-653A58DB397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a:extLst>
                <a:ext uri="{FF2B5EF4-FFF2-40B4-BE49-F238E27FC236}">
                  <a16:creationId xmlns:a16="http://schemas.microsoft.com/office/drawing/2014/main" id="{DCD836C4-7636-0E82-75A2-5C352D35866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a:extLst>
                <a:ext uri="{FF2B5EF4-FFF2-40B4-BE49-F238E27FC236}">
                  <a16:creationId xmlns:a16="http://schemas.microsoft.com/office/drawing/2014/main" id="{E14B9A12-DB12-A7B9-872A-727E4D1CA84C}"/>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a:extLst>
                <a:ext uri="{FF2B5EF4-FFF2-40B4-BE49-F238E27FC236}">
                  <a16:creationId xmlns:a16="http://schemas.microsoft.com/office/drawing/2014/main" id="{A96765DD-3255-79BA-A0CD-3668F6AD4070}"/>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a:extLst>
                <a:ext uri="{FF2B5EF4-FFF2-40B4-BE49-F238E27FC236}">
                  <a16:creationId xmlns:a16="http://schemas.microsoft.com/office/drawing/2014/main" id="{1A4DAD37-DF34-DCFE-4692-33F36DC1E6CE}"/>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a:extLst>
              <a:ext uri="{FF2B5EF4-FFF2-40B4-BE49-F238E27FC236}">
                <a16:creationId xmlns:a16="http://schemas.microsoft.com/office/drawing/2014/main" id="{B8FA189C-0F97-608A-509A-B53FDF462ABE}"/>
              </a:ext>
            </a:extLst>
          </p:cNvPr>
          <p:cNvGrpSpPr/>
          <p:nvPr/>
        </p:nvGrpSpPr>
        <p:grpSpPr>
          <a:xfrm rot="1153642">
            <a:off x="979455" y="8814373"/>
            <a:ext cx="3545508" cy="3370302"/>
            <a:chOff x="0" y="0"/>
            <a:chExt cx="4727344" cy="4493736"/>
          </a:xfrm>
        </p:grpSpPr>
        <p:grpSp>
          <p:nvGrpSpPr>
            <p:cNvPr id="11" name="Group 11">
              <a:extLst>
                <a:ext uri="{FF2B5EF4-FFF2-40B4-BE49-F238E27FC236}">
                  <a16:creationId xmlns:a16="http://schemas.microsoft.com/office/drawing/2014/main" id="{627A26D1-49B1-A142-9825-69B30995D7E3}"/>
                </a:ext>
              </a:extLst>
            </p:cNvPr>
            <p:cNvGrpSpPr>
              <a:grpSpLocks noChangeAspect="1"/>
            </p:cNvGrpSpPr>
            <p:nvPr/>
          </p:nvGrpSpPr>
          <p:grpSpPr>
            <a:xfrm>
              <a:off x="644072" y="410464"/>
              <a:ext cx="4083272" cy="4083272"/>
              <a:chOff x="0" y="0"/>
              <a:chExt cx="6350000" cy="6350000"/>
            </a:xfrm>
          </p:grpSpPr>
          <p:sp>
            <p:nvSpPr>
              <p:cNvPr id="12" name="Freeform 12">
                <a:extLst>
                  <a:ext uri="{FF2B5EF4-FFF2-40B4-BE49-F238E27FC236}">
                    <a16:creationId xmlns:a16="http://schemas.microsoft.com/office/drawing/2014/main" id="{0E3757C7-131C-4DA6-FD8A-0E4752F32C40}"/>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a:extLst>
                <a:ext uri="{FF2B5EF4-FFF2-40B4-BE49-F238E27FC236}">
                  <a16:creationId xmlns:a16="http://schemas.microsoft.com/office/drawing/2014/main" id="{C0BCFF1D-A4EA-2399-74ED-B5C15B001B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a:extLst>
              <a:ext uri="{FF2B5EF4-FFF2-40B4-BE49-F238E27FC236}">
                <a16:creationId xmlns:a16="http://schemas.microsoft.com/office/drawing/2014/main" id="{A4DD7540-F0B4-EAC2-DE7A-8FC91A1A44C7}"/>
              </a:ext>
            </a:extLst>
          </p:cNvPr>
          <p:cNvGrpSpPr/>
          <p:nvPr/>
        </p:nvGrpSpPr>
        <p:grpSpPr>
          <a:xfrm>
            <a:off x="655752" y="-1235382"/>
            <a:ext cx="17253775" cy="2017079"/>
            <a:chOff x="0" y="0"/>
            <a:chExt cx="23005033" cy="2689439"/>
          </a:xfrm>
        </p:grpSpPr>
        <p:pic>
          <p:nvPicPr>
            <p:cNvPr id="15" name="Picture 15">
              <a:extLst>
                <a:ext uri="{FF2B5EF4-FFF2-40B4-BE49-F238E27FC236}">
                  <a16:creationId xmlns:a16="http://schemas.microsoft.com/office/drawing/2014/main" id="{F169B1E2-4502-0C80-2403-29CC12376D8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a:extLst>
                <a:ext uri="{FF2B5EF4-FFF2-40B4-BE49-F238E27FC236}">
                  <a16:creationId xmlns:a16="http://schemas.microsoft.com/office/drawing/2014/main" id="{4C2792F9-F777-FE5E-96AB-0D9AFEEC2665}"/>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a:extLst>
                <a:ext uri="{FF2B5EF4-FFF2-40B4-BE49-F238E27FC236}">
                  <a16:creationId xmlns:a16="http://schemas.microsoft.com/office/drawing/2014/main" id="{42A8BF3C-90BB-FE5B-C569-8125B9791561}"/>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a:extLst>
                <a:ext uri="{FF2B5EF4-FFF2-40B4-BE49-F238E27FC236}">
                  <a16:creationId xmlns:a16="http://schemas.microsoft.com/office/drawing/2014/main" id="{03DECDCF-3685-5E93-A574-02A5C19AA4A3}"/>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a:extLst>
                <a:ext uri="{FF2B5EF4-FFF2-40B4-BE49-F238E27FC236}">
                  <a16:creationId xmlns:a16="http://schemas.microsoft.com/office/drawing/2014/main" id="{8E2EA29F-1D35-A4CE-2D3C-3FDC92A18A85}"/>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a:extLst>
                <a:ext uri="{FF2B5EF4-FFF2-40B4-BE49-F238E27FC236}">
                  <a16:creationId xmlns:a16="http://schemas.microsoft.com/office/drawing/2014/main" id="{172C7D85-19EE-E450-6EE3-C0538D6EA7C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a:extLst>
                <a:ext uri="{FF2B5EF4-FFF2-40B4-BE49-F238E27FC236}">
                  <a16:creationId xmlns:a16="http://schemas.microsoft.com/office/drawing/2014/main" id="{0F7808DF-744D-6ED3-D8C2-2C6B5E74CBB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a:extLst>
              <a:ext uri="{FF2B5EF4-FFF2-40B4-BE49-F238E27FC236}">
                <a16:creationId xmlns:a16="http://schemas.microsoft.com/office/drawing/2014/main" id="{271EC656-AFC1-F2C0-8811-68C3E062738D}"/>
              </a:ext>
            </a:extLst>
          </p:cNvPr>
          <p:cNvSpPr/>
          <p:nvPr/>
        </p:nvSpPr>
        <p:spPr>
          <a:xfrm>
            <a:off x="0" y="0"/>
            <a:ext cx="2386482" cy="10287000"/>
          </a:xfrm>
          <a:prstGeom prst="rect">
            <a:avLst/>
          </a:prstGeom>
          <a:solidFill>
            <a:srgbClr val="A100FF"/>
          </a:solidFill>
        </p:spPr>
      </p:sp>
      <p:grpSp>
        <p:nvGrpSpPr>
          <p:cNvPr id="23" name="Group 23">
            <a:extLst>
              <a:ext uri="{FF2B5EF4-FFF2-40B4-BE49-F238E27FC236}">
                <a16:creationId xmlns:a16="http://schemas.microsoft.com/office/drawing/2014/main" id="{8DA3A5E7-CA6A-547E-903D-B8B123DE27C4}"/>
              </a:ext>
            </a:extLst>
          </p:cNvPr>
          <p:cNvGrpSpPr/>
          <p:nvPr/>
        </p:nvGrpSpPr>
        <p:grpSpPr>
          <a:xfrm>
            <a:off x="16515246" y="-1685151"/>
            <a:ext cx="3545508" cy="3370302"/>
            <a:chOff x="0" y="0"/>
            <a:chExt cx="4727344" cy="4493736"/>
          </a:xfrm>
        </p:grpSpPr>
        <p:grpSp>
          <p:nvGrpSpPr>
            <p:cNvPr id="24" name="Group 24">
              <a:extLst>
                <a:ext uri="{FF2B5EF4-FFF2-40B4-BE49-F238E27FC236}">
                  <a16:creationId xmlns:a16="http://schemas.microsoft.com/office/drawing/2014/main" id="{61E081E2-2C9C-711C-8E05-B6F7C9776F13}"/>
                </a:ext>
              </a:extLst>
            </p:cNvPr>
            <p:cNvGrpSpPr>
              <a:grpSpLocks noChangeAspect="1"/>
            </p:cNvGrpSpPr>
            <p:nvPr/>
          </p:nvGrpSpPr>
          <p:grpSpPr>
            <a:xfrm>
              <a:off x="644072" y="410464"/>
              <a:ext cx="4083272" cy="4083272"/>
              <a:chOff x="0" y="0"/>
              <a:chExt cx="6350000" cy="6350000"/>
            </a:xfrm>
          </p:grpSpPr>
          <p:sp>
            <p:nvSpPr>
              <p:cNvPr id="25" name="Freeform 25">
                <a:extLst>
                  <a:ext uri="{FF2B5EF4-FFF2-40B4-BE49-F238E27FC236}">
                    <a16:creationId xmlns:a16="http://schemas.microsoft.com/office/drawing/2014/main" id="{C2C12BD0-C2F9-A080-9A17-193EB699BA1C}"/>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a:extLst>
                <a:ext uri="{FF2B5EF4-FFF2-40B4-BE49-F238E27FC236}">
                  <a16:creationId xmlns:a16="http://schemas.microsoft.com/office/drawing/2014/main" id="{34C8F4CF-BE0D-333D-8D22-70A1248456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1ADDFACA-C114-D31F-3FF8-8BCE71B5C9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3860" y="1680388"/>
            <a:ext cx="12441386" cy="6963747"/>
          </a:xfrm>
          <a:prstGeom prst="rect">
            <a:avLst/>
          </a:prstGeom>
        </p:spPr>
      </p:pic>
    </p:spTree>
    <p:extLst>
      <p:ext uri="{BB962C8B-B14F-4D97-AF65-F5344CB8AC3E}">
        <p14:creationId xmlns:p14="http://schemas.microsoft.com/office/powerpoint/2010/main" val="63908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77754"/>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6BE50B80-0279-5272-7C8B-B3D3B356C0CE}"/>
              </a:ext>
            </a:extLst>
          </p:cNvPr>
          <p:cNvSpPr txBox="1"/>
          <p:nvPr/>
        </p:nvSpPr>
        <p:spPr>
          <a:xfrm>
            <a:off x="10972800" y="647700"/>
            <a:ext cx="6988168" cy="7971413"/>
          </a:xfrm>
          <a:prstGeom prst="rect">
            <a:avLst/>
          </a:prstGeom>
          <a:noFill/>
        </p:spPr>
        <p:txBody>
          <a:bodyPr wrap="square" rtlCol="0">
            <a:spAutoFit/>
          </a:bodyPr>
          <a:lstStyle/>
          <a:p>
            <a:r>
              <a:rPr lang="en-US" sz="3200" dirty="0">
                <a:latin typeface="Bodoni MT" panose="02070603080606020203" pitchFamily="18" charset="0"/>
              </a:rPr>
              <a:t>Social Buzz refers to the widespread conversation, engagement, and activity generated around a topic, event, brand, or individual on social media platforms. It is a measure of online interest and can be driven by posts, shares, likes, comments, and trending hashtags. Businesses and influencers often aim to create social buzz to increase visibility, attract followers, and enhance brand recognition. Tools like sentiment analysis and social media listening platforms are commonly used to track and measure social buzz, helping gauge public sentiment and the overall impact of the content or campaign.</a:t>
            </a:r>
            <a:endParaRPr lang="en-IN" sz="3200" dirty="0">
              <a:latin typeface="Bodoni MT" panose="02070603080606020203"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851317" y="2028890"/>
            <a:ext cx="10453636" cy="6275832"/>
          </a:xfrm>
          <a:prstGeom prst="rect">
            <a:avLst/>
          </a:prstGeom>
          <a:solidFill>
            <a:schemeClr val="bg1"/>
          </a:solidFill>
        </p:spPr>
        <p:txBody>
          <a:bodyPr/>
          <a:lstStyle/>
          <a:p>
            <a:r>
              <a:rPr lang="en-US" dirty="0"/>
              <a:t>                                                            </a:t>
            </a:r>
          </a:p>
          <a:p>
            <a:endParaRPr lang="en-US" dirty="0"/>
          </a:p>
          <a:p>
            <a:endParaRPr lang="en-US" dirty="0"/>
          </a:p>
          <a:p>
            <a:endParaRPr lang="en-US" dirty="0"/>
          </a:p>
          <a:p>
            <a:endParaRPr lang="en-US" dirty="0"/>
          </a:p>
          <a:p>
            <a:endParaRPr lang="en-US" dirty="0"/>
          </a:p>
          <a:p>
            <a:endParaRPr lang="en-US" dirty="0"/>
          </a:p>
          <a:p>
            <a:r>
              <a:rPr lang="en-US" dirty="0"/>
              <a:t>                                                                       CHALLENGES :</a:t>
            </a:r>
          </a:p>
          <a:p>
            <a:r>
              <a:rPr lang="en-US" dirty="0"/>
              <a:t>                                                                                    -  Managing massive unstructured data.</a:t>
            </a:r>
          </a:p>
          <a:p>
            <a:r>
              <a:rPr lang="en-US" dirty="0"/>
              <a:t>                                                                                    -  Preparing for a successful IPO.</a:t>
            </a:r>
          </a:p>
          <a:p>
            <a:r>
              <a:rPr lang="en-US" dirty="0"/>
              <a:t>                                                                        NEEDS:</a:t>
            </a:r>
          </a:p>
          <a:p>
            <a:pPr>
              <a:buFont typeface="+mj-lt"/>
              <a:buAutoNum type="arabicPeriod"/>
            </a:pPr>
            <a:r>
              <a:rPr lang="en-US" dirty="0"/>
              <a:t>                                                                                 - Expert guidance to optimize big data practices.</a:t>
            </a:r>
          </a:p>
          <a:p>
            <a:pPr>
              <a:buFont typeface="+mj-lt"/>
              <a:buAutoNum type="arabicPeriod"/>
            </a:pPr>
            <a:r>
              <a:rPr lang="en-US" dirty="0"/>
              <a:t>                                                                                 - Ensuring IPO readiness.</a:t>
            </a:r>
          </a:p>
          <a:p>
            <a:pPr>
              <a:buFont typeface="+mj-lt"/>
              <a:buAutoNum type="arabicPeriod"/>
            </a:pPr>
            <a:r>
              <a:rPr lang="en-US" dirty="0"/>
              <a:t>                                                                                 - Strengthening systems for sustainable scalability.</a:t>
            </a:r>
          </a:p>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503377" y="2308953"/>
            <a:ext cx="7461105" cy="7200754"/>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 :</a:t>
            </a:r>
          </a:p>
          <a:p>
            <a:pPr>
              <a:lnSpc>
                <a:spcPts val="9600"/>
              </a:lnSpc>
            </a:pPr>
            <a:r>
              <a:rPr lang="en-US" sz="3600" spc="-80" dirty="0">
                <a:solidFill>
                  <a:srgbClr val="FFFFFF"/>
                </a:solidFill>
                <a:latin typeface="Graphik Regular" panose="020B0503030202060203" pitchFamily="34" charset="0"/>
              </a:rPr>
              <a:t>Over 100000 posts per day</a:t>
            </a:r>
          </a:p>
          <a:p>
            <a:pPr>
              <a:lnSpc>
                <a:spcPts val="9600"/>
              </a:lnSpc>
            </a:pPr>
            <a:r>
              <a:rPr lang="en-US" sz="3600" spc="-80" dirty="0">
                <a:solidFill>
                  <a:srgbClr val="FFFFFF"/>
                </a:solidFill>
                <a:latin typeface="Graphik Regular" panose="020B0503030202060203" pitchFamily="34" charset="0"/>
              </a:rPr>
              <a:t>36 500 000 pieces of content per year!</a:t>
            </a:r>
          </a:p>
          <a:p>
            <a:pPr>
              <a:lnSpc>
                <a:spcPts val="9600"/>
              </a:lnSpc>
            </a:pPr>
            <a:r>
              <a:rPr lang="en-US" sz="3600" spc="-80" dirty="0">
                <a:solidFill>
                  <a:srgbClr val="FFFFFF"/>
                </a:solidFill>
                <a:latin typeface="Graphik Regular" panose="020B0503030202060203" pitchFamily="34" charset="0"/>
              </a:rPr>
              <a:t>But how to capitalize on it when there is so much?</a:t>
            </a:r>
          </a:p>
          <a:p>
            <a:pPr>
              <a:lnSpc>
                <a:spcPts val="9600"/>
              </a:lnSpc>
            </a:pPr>
            <a:r>
              <a:rPr lang="en-US" sz="3600" spc="-80" dirty="0">
                <a:solidFill>
                  <a:srgbClr val="FFFFFF"/>
                </a:solidFill>
                <a:latin typeface="Graphik Regular" panose="020B0503030202060203" pitchFamily="34" charset="0"/>
              </a:rPr>
              <a:t>categories of content</a:t>
            </a:r>
            <a:r>
              <a:rPr lang="en-US" sz="2800" spc="-80" dirty="0">
                <a:solidFill>
                  <a:srgbClr val="FFFFFF"/>
                </a:solidFill>
                <a:latin typeface="Graphik Regular" panose="020B0503030202060203" pitchFamily="34"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244968" y="3226212"/>
            <a:ext cx="3471056" cy="3471056"/>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sp>
        <p:nvSpPr>
          <p:cNvPr id="20" name="Freeform 20"/>
          <p:cNvSpPr/>
          <p:nvPr/>
        </p:nvSpPr>
        <p:spPr>
          <a:xfrm>
            <a:off x="10666189" y="2910930"/>
            <a:ext cx="3462354" cy="3462346"/>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3" name="Picture 32">
            <a:extLst>
              <a:ext uri="{FF2B5EF4-FFF2-40B4-BE49-F238E27FC236}">
                <a16:creationId xmlns:a16="http://schemas.microsoft.com/office/drawing/2014/main" id="{5D48CD6D-8CA8-4F23-3812-6F22CCF7E493}"/>
              </a:ext>
            </a:extLst>
          </p:cNvPr>
          <p:cNvPicPr>
            <a:picLocks noChangeAspect="1"/>
          </p:cNvPicPr>
          <p:nvPr/>
        </p:nvPicPr>
        <p:blipFill>
          <a:blip r:embed="rId5" cstate="print">
            <a:extLst>
              <a:ext uri="{28A0092B-C50C-407E-A947-70E740481C1C}">
                <a14:useLocalDpi xmlns:a14="http://schemas.microsoft.com/office/drawing/2010/main" val="0"/>
              </a:ext>
            </a:extLst>
          </a:blip>
          <a:srcRect l="35606" t="19346" r="27675" b="30994"/>
          <a:stretch/>
        </p:blipFill>
        <p:spPr>
          <a:xfrm rot="16200000">
            <a:off x="10723567" y="2973122"/>
            <a:ext cx="3347598" cy="3337961"/>
          </a:xfrm>
          <a:prstGeom prst="flowChartConnector">
            <a:avLst/>
          </a:prstGeom>
        </p:spPr>
      </p:pic>
      <p:sp>
        <p:nvSpPr>
          <p:cNvPr id="34" name="TextBox 33">
            <a:extLst>
              <a:ext uri="{FF2B5EF4-FFF2-40B4-BE49-F238E27FC236}">
                <a16:creationId xmlns:a16="http://schemas.microsoft.com/office/drawing/2014/main" id="{FC566384-70AA-43A8-FB14-202CBBFC2799}"/>
              </a:ext>
            </a:extLst>
          </p:cNvPr>
          <p:cNvSpPr txBox="1"/>
          <p:nvPr/>
        </p:nvSpPr>
        <p:spPr>
          <a:xfrm>
            <a:off x="14128543" y="6351804"/>
            <a:ext cx="4159457" cy="2062103"/>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latin typeface="Bodoni MT" panose="02070603080606020203" pitchFamily="18" charset="0"/>
              </a:rPr>
              <a:t>Mr. Gururaj Ingavale</a:t>
            </a:r>
          </a:p>
          <a:p>
            <a:r>
              <a:rPr lang="en-US" sz="3200" dirty="0">
                <a:ln w="0"/>
                <a:effectLst>
                  <a:outerShdw blurRad="38100" dist="19050" dir="2700000" algn="tl" rotWithShape="0">
                    <a:schemeClr val="dk1">
                      <a:alpha val="40000"/>
                    </a:schemeClr>
                  </a:outerShdw>
                </a:effectLst>
                <a:latin typeface="Bodoni MT" panose="02070603080606020203" pitchFamily="18" charset="0"/>
              </a:rPr>
              <a:t>Undergraduate AI&amp;DS</a:t>
            </a:r>
          </a:p>
          <a:p>
            <a:r>
              <a:rPr lang="en-US" sz="3200" dirty="0">
                <a:ln w="0"/>
                <a:effectLst>
                  <a:outerShdw blurRad="38100" dist="19050" dir="2700000" algn="tl" rotWithShape="0">
                    <a:schemeClr val="dk1">
                      <a:alpha val="40000"/>
                    </a:schemeClr>
                  </a:outerShdw>
                </a:effectLst>
                <a:latin typeface="Bodoni MT" panose="02070603080606020203" pitchFamily="18" charset="0"/>
              </a:rPr>
              <a:t>Engineer </a:t>
            </a:r>
          </a:p>
          <a:p>
            <a:endParaRPr lang="en-US" sz="3200" dirty="0">
              <a:ln w="0"/>
              <a:effectLst>
                <a:outerShdw blurRad="38100" dist="19050" dir="2700000" algn="tl" rotWithShape="0">
                  <a:schemeClr val="dk1">
                    <a:alpha val="40000"/>
                  </a:schemeClr>
                </a:outerShdw>
              </a:effectLst>
              <a:latin typeface="Bodoni MT" panose="020706030806060202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4097000" y="1028700"/>
            <a:ext cx="3213363" cy="1231106"/>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39B41732-25DF-8AD2-7E05-53EE4D3D4A24}"/>
              </a:ext>
            </a:extLst>
          </p:cNvPr>
          <p:cNvSpPr txBox="1"/>
          <p:nvPr/>
        </p:nvSpPr>
        <p:spPr>
          <a:xfrm>
            <a:off x="3776860" y="1198497"/>
            <a:ext cx="6900492" cy="1231106"/>
          </a:xfrm>
          <a:prstGeom prst="rect">
            <a:avLst/>
          </a:prstGeom>
        </p:spPr>
        <p:txBody>
          <a:bodyPr wrap="square"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Decision Making  </a:t>
            </a:r>
          </a:p>
        </p:txBody>
      </p:sp>
      <p:pic>
        <p:nvPicPr>
          <p:cNvPr id="44" name="Picture 43">
            <a:extLst>
              <a:ext uri="{FF2B5EF4-FFF2-40B4-BE49-F238E27FC236}">
                <a16:creationId xmlns:a16="http://schemas.microsoft.com/office/drawing/2014/main" id="{464505C2-F4E8-001F-F128-83C37AA60E8C}"/>
              </a:ext>
            </a:extLst>
          </p:cNvPr>
          <p:cNvPicPr>
            <a:picLocks noChangeAspect="1"/>
          </p:cNvPicPr>
          <p:nvPr/>
        </p:nvPicPr>
        <p:blipFill>
          <a:blip r:embed="rId7"/>
          <a:stretch>
            <a:fillRect/>
          </a:stretch>
        </p:blipFill>
        <p:spPr>
          <a:xfrm>
            <a:off x="6988422" y="4160759"/>
            <a:ext cx="6998815" cy="2133785"/>
          </a:xfrm>
          <a:prstGeom prst="rect">
            <a:avLst/>
          </a:prstGeom>
        </p:spPr>
      </p:pic>
      <p:sp>
        <p:nvSpPr>
          <p:cNvPr id="54" name="TextBox 53">
            <a:extLst>
              <a:ext uri="{FF2B5EF4-FFF2-40B4-BE49-F238E27FC236}">
                <a16:creationId xmlns:a16="http://schemas.microsoft.com/office/drawing/2014/main" id="{59BB0916-4330-4A4C-068A-66474A4BA803}"/>
              </a:ext>
            </a:extLst>
          </p:cNvPr>
          <p:cNvSpPr txBox="1"/>
          <p:nvPr/>
        </p:nvSpPr>
        <p:spPr>
          <a:xfrm>
            <a:off x="5501933" y="2736810"/>
            <a:ext cx="8225169" cy="1323439"/>
          </a:xfrm>
          <a:prstGeom prst="rect">
            <a:avLst/>
          </a:prstGeom>
          <a:noFill/>
        </p:spPr>
        <p:txBody>
          <a:bodyPr wrap="square">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lang="en-US" sz="8000" spc="-80" dirty="0">
                <a:solidFill>
                  <a:srgbClr val="FFFFFF"/>
                </a:solidFill>
                <a:latin typeface="Graphik Regular" panose="020B0503030202060203" pitchFamily="34" charset="0"/>
              </a:rPr>
              <a:t>Strategical Thinking</a:t>
            </a:r>
            <a:endParaRPr kumimoji="0" lang="en-US" sz="8000" b="0" i="0" u="none" strike="noStrike" kern="1200" cap="none" spc="-80" normalizeH="0" baseline="0" noProof="0" dirty="0">
              <a:ln>
                <a:noFill/>
              </a:ln>
              <a:solidFill>
                <a:srgbClr val="FFFFFF"/>
              </a:solidFill>
              <a:effectLst/>
              <a:uLnTx/>
              <a:uFillTx/>
              <a:latin typeface="Graphik Regular" panose="020B0503030202060203" pitchFamily="34" charset="0"/>
              <a:ea typeface="+mn-ea"/>
              <a:cs typeface="+mn-cs"/>
            </a:endParaRPr>
          </a:p>
        </p:txBody>
      </p:sp>
      <p:sp>
        <p:nvSpPr>
          <p:cNvPr id="56" name="TextBox 55">
            <a:extLst>
              <a:ext uri="{FF2B5EF4-FFF2-40B4-BE49-F238E27FC236}">
                <a16:creationId xmlns:a16="http://schemas.microsoft.com/office/drawing/2014/main" id="{F5814A7A-D277-9752-17DA-75BCDEF35E1E}"/>
              </a:ext>
            </a:extLst>
          </p:cNvPr>
          <p:cNvSpPr txBox="1"/>
          <p:nvPr/>
        </p:nvSpPr>
        <p:spPr>
          <a:xfrm>
            <a:off x="9381712" y="5897991"/>
            <a:ext cx="7789417" cy="1323439"/>
          </a:xfrm>
          <a:prstGeom prst="rect">
            <a:avLst/>
          </a:prstGeom>
          <a:noFill/>
        </p:spPr>
        <p:txBody>
          <a:bodyPr wrap="square">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lang="en-US" sz="8000" spc="-80" dirty="0">
                <a:solidFill>
                  <a:srgbClr val="FFFFFF"/>
                </a:solidFill>
                <a:latin typeface="Graphik Regular" panose="020B0503030202060203" pitchFamily="34" charset="0"/>
              </a:rPr>
              <a:t>Data Manipulation</a:t>
            </a:r>
            <a:endParaRPr kumimoji="0" lang="en-US" sz="8000" b="0" i="0" u="none" strike="noStrike" kern="1200" cap="none" spc="-80" normalizeH="0" baseline="0" noProof="0" dirty="0">
              <a:ln>
                <a:noFill/>
              </a:ln>
              <a:solidFill>
                <a:srgbClr val="FFFFFF"/>
              </a:solidFill>
              <a:effectLst/>
              <a:uLnTx/>
              <a:uFillTx/>
              <a:latin typeface="Graphik Regular" panose="020B0503030202060203" pitchFamily="34" charset="0"/>
              <a:ea typeface="+mn-ea"/>
              <a:cs typeface="+mn-cs"/>
            </a:endParaRPr>
          </a:p>
        </p:txBody>
      </p:sp>
      <p:sp>
        <p:nvSpPr>
          <p:cNvPr id="58" name="TextBox 57">
            <a:extLst>
              <a:ext uri="{FF2B5EF4-FFF2-40B4-BE49-F238E27FC236}">
                <a16:creationId xmlns:a16="http://schemas.microsoft.com/office/drawing/2014/main" id="{F6A5BBB1-D25A-F271-D959-CA2FB08E66C3}"/>
              </a:ext>
            </a:extLst>
          </p:cNvPr>
          <p:cNvSpPr txBox="1"/>
          <p:nvPr/>
        </p:nvSpPr>
        <p:spPr>
          <a:xfrm>
            <a:off x="11312747" y="7590788"/>
            <a:ext cx="5855778" cy="2554545"/>
          </a:xfrm>
          <a:prstGeom prst="rect">
            <a:avLst/>
          </a:prstGeom>
          <a:noFill/>
        </p:spPr>
        <p:txBody>
          <a:bodyPr wrap="square">
            <a:spAutoFit/>
          </a:bodyPr>
          <a:lstStyle/>
          <a:p>
            <a:pPr marL="0" marR="0" lvl="0" indent="0" defTabSz="914400" rtl="0" eaLnBrk="1" fontAlgn="auto" latinLnBrk="0" hangingPunct="1">
              <a:lnSpc>
                <a:spcPts val="9600"/>
              </a:lnSpc>
              <a:spcBef>
                <a:spcPts val="0"/>
              </a:spcBef>
              <a:spcAft>
                <a:spcPts val="0"/>
              </a:spcAft>
              <a:buClrTx/>
              <a:buSzTx/>
              <a:buFontTx/>
              <a:buNone/>
              <a:tabLst/>
              <a:defRPr/>
            </a:pPr>
            <a:r>
              <a:rPr kumimoji="0" lang="en-US" sz="8000" b="0" i="0" u="none" strike="noStrike" kern="1200" cap="none" spc="-80" normalizeH="0" baseline="0" noProof="0" dirty="0">
                <a:ln>
                  <a:noFill/>
                </a:ln>
                <a:solidFill>
                  <a:srgbClr val="FFFFFF"/>
                </a:solidFill>
                <a:effectLst/>
                <a:uLnTx/>
                <a:uFillTx/>
                <a:latin typeface="Graphik Regular" panose="020B0503030202060203" pitchFamily="34" charset="0"/>
                <a:ea typeface="+mn-ea"/>
                <a:cs typeface="+mn-cs"/>
              </a:rPr>
              <a:t>Data Visualization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4CF0CD4C-256B-8F82-F7FB-3B55C087B38A}"/>
              </a:ext>
            </a:extLst>
          </p:cNvPr>
          <p:cNvSpPr txBox="1"/>
          <p:nvPr/>
        </p:nvSpPr>
        <p:spPr>
          <a:xfrm>
            <a:off x="1028700" y="2092021"/>
            <a:ext cx="16040100" cy="4093428"/>
          </a:xfrm>
          <a:prstGeom prst="rect">
            <a:avLst/>
          </a:prstGeom>
          <a:noFill/>
        </p:spPr>
        <p:txBody>
          <a:bodyPr wrap="square" rtlCol="0">
            <a:spAutoFit/>
          </a:bodyPr>
          <a:lstStyle/>
          <a:p>
            <a:r>
              <a:rPr lang="en-US" sz="2000" dirty="0"/>
              <a:t>Social buzz refers to the overall online chatter, interactions, and discussions surrounding a topic, brand, product, or event on social media platforms. Here are different insights that can be drawn from social buzz:</a:t>
            </a:r>
          </a:p>
          <a:p>
            <a:endParaRPr lang="en-US" sz="2000" dirty="0"/>
          </a:p>
          <a:p>
            <a:pPr marL="342900" indent="-342900">
              <a:buAutoNum type="arabicPeriod"/>
            </a:pPr>
            <a:r>
              <a:rPr lang="en-US" sz="2000" b="1" dirty="0"/>
              <a:t>Volume of Buzz </a:t>
            </a:r>
            <a:r>
              <a:rPr lang="en-US" sz="2000" dirty="0"/>
              <a:t>  - Definition: The total number of mentions or discussions about a topic or brand over a specific period.  </a:t>
            </a:r>
          </a:p>
          <a:p>
            <a:r>
              <a:rPr lang="en-US" sz="2000" dirty="0"/>
              <a:t> - </a:t>
            </a:r>
            <a:r>
              <a:rPr lang="en-US" sz="2000" b="1" dirty="0"/>
              <a:t>Insight</a:t>
            </a:r>
            <a:r>
              <a:rPr lang="en-US" sz="2000" dirty="0"/>
              <a:t>: Indicates the level of interest or popularity. A spike may signal a trend or crisis.</a:t>
            </a:r>
          </a:p>
          <a:p>
            <a:r>
              <a:rPr lang="en-US" sz="2000" dirty="0"/>
              <a:t>2. </a:t>
            </a:r>
            <a:r>
              <a:rPr lang="en-US" sz="2000" b="1" dirty="0"/>
              <a:t>Sentiment Analysis   </a:t>
            </a:r>
            <a:r>
              <a:rPr lang="en-US" sz="2000" dirty="0"/>
              <a:t>- Definition: The overall tone of the discussions (positive, negative, or neutral).   </a:t>
            </a:r>
          </a:p>
          <a:p>
            <a:pPr marL="285750" indent="-285750">
              <a:buFontTx/>
              <a:buChar char="-"/>
            </a:pPr>
            <a:r>
              <a:rPr lang="en-US" sz="2000" b="1" dirty="0"/>
              <a:t>Insight</a:t>
            </a:r>
            <a:r>
              <a:rPr lang="en-US" sz="2000" dirty="0"/>
              <a:t>: Reveals public perception and mood towards a brand or topic, helping identify issues or strengths.</a:t>
            </a:r>
          </a:p>
          <a:p>
            <a:r>
              <a:rPr lang="en-US" sz="2000" dirty="0"/>
              <a:t>3. </a:t>
            </a:r>
            <a:r>
              <a:rPr lang="en-US" sz="2000" b="1" dirty="0"/>
              <a:t>Key Topics and Trends   </a:t>
            </a:r>
            <a:r>
              <a:rPr lang="en-US" sz="2000" dirty="0"/>
              <a:t>- Definition: Specific themes, hashtags, or topics frequently associated with the buzz.   </a:t>
            </a:r>
          </a:p>
          <a:p>
            <a:pPr marL="285750" indent="-285750">
              <a:buFontTx/>
              <a:buChar char="-"/>
            </a:pPr>
            <a:r>
              <a:rPr lang="en-US" sz="2000" b="1" dirty="0"/>
              <a:t>Insight</a:t>
            </a:r>
            <a:r>
              <a:rPr lang="en-US" sz="2000" dirty="0"/>
              <a:t>: Highlights what resonates most with the audience or what drives the conversation.</a:t>
            </a:r>
          </a:p>
          <a:p>
            <a:r>
              <a:rPr lang="en-US" sz="2000" dirty="0"/>
              <a:t>4. </a:t>
            </a:r>
            <a:r>
              <a:rPr lang="en-US" sz="2000" b="1" dirty="0"/>
              <a:t>Engagement Metrics   </a:t>
            </a:r>
            <a:r>
              <a:rPr lang="en-US" sz="2000" dirty="0"/>
              <a:t>- Definition: Likes, shares, comments, and retweets linked to the buzz.   </a:t>
            </a:r>
          </a:p>
          <a:p>
            <a:pPr marL="285750" indent="-285750">
              <a:buFontTx/>
              <a:buChar char="-"/>
            </a:pPr>
            <a:r>
              <a:rPr lang="en-US" sz="2000" b="1" dirty="0"/>
              <a:t>Insight</a:t>
            </a:r>
            <a:r>
              <a:rPr lang="en-US" sz="2000" dirty="0"/>
              <a:t>: Indicates how much and how deeply people are interacting with the content.</a:t>
            </a:r>
          </a:p>
          <a:p>
            <a:r>
              <a:rPr lang="en-US" sz="2000" dirty="0"/>
              <a:t>5</a:t>
            </a:r>
            <a:r>
              <a:rPr lang="en-US" sz="2000" b="1" dirty="0"/>
              <a:t>. Influencer Contributions   </a:t>
            </a:r>
            <a:r>
              <a:rPr lang="en-US" sz="2000" dirty="0"/>
              <a:t>- Definition: Identifying key individuals or accounts driving the buzz.   </a:t>
            </a:r>
          </a:p>
          <a:p>
            <a:r>
              <a:rPr lang="en-US" sz="2000" dirty="0"/>
              <a:t>- </a:t>
            </a:r>
            <a:r>
              <a:rPr lang="en-US" sz="2000" b="1" dirty="0"/>
              <a:t>Insight</a:t>
            </a:r>
            <a:r>
              <a:rPr lang="en-US" sz="2000" dirty="0"/>
              <a:t>: Helps target influencers for collaboration or monitor their impact on public opinion.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2F6AC798-B1CD-8625-0C8A-238CDA2AFC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6200" y="1793113"/>
            <a:ext cx="12441386" cy="69446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CEE47666-9CA3-B0E6-5F7E-444CB9DA8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1491" y="1452434"/>
            <a:ext cx="12393755" cy="6944694"/>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486</Words>
  <Application>Microsoft Office PowerPoint</Application>
  <PresentationFormat>Custom</PresentationFormat>
  <Paragraphs>85</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Bodoni MT</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Gururaj  Ingavale</cp:lastModifiedBy>
  <cp:revision>14</cp:revision>
  <dcterms:created xsi:type="dcterms:W3CDTF">2006-08-16T00:00:00Z</dcterms:created>
  <dcterms:modified xsi:type="dcterms:W3CDTF">2024-12-22T03:15:20Z</dcterms:modified>
  <dc:identifier>DAEhDyfaYKE</dc:identifier>
</cp:coreProperties>
</file>